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8" r:id="rId2"/>
    <p:sldId id="305" r:id="rId3"/>
    <p:sldId id="318" r:id="rId4"/>
    <p:sldId id="314" r:id="rId5"/>
    <p:sldId id="333" r:id="rId6"/>
    <p:sldId id="306" r:id="rId7"/>
    <p:sldId id="341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E8EECD-E3B9-4964-86DD-D70997FD8B3C}">
          <p14:sldIdLst>
            <p14:sldId id="258"/>
            <p14:sldId id="305"/>
            <p14:sldId id="318"/>
            <p14:sldId id="314"/>
            <p14:sldId id="333"/>
            <p14:sldId id="306"/>
            <p14:sldId id="341"/>
          </p14:sldIdLst>
        </p14:section>
        <p14:section name="Untitled Section" id="{62D700AE-F080-49A8-97F6-B76FD183507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287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53"/>
    <a:srgbClr val="1B2B4A"/>
    <a:srgbClr val="263B63"/>
    <a:srgbClr val="10192D"/>
    <a:srgbClr val="DDDEDD"/>
    <a:srgbClr val="FCFBF5"/>
    <a:srgbClr val="0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3" autoAdjust="0"/>
    <p:restoredTop sz="94660"/>
  </p:normalViewPr>
  <p:slideViewPr>
    <p:cSldViewPr snapToGrid="0" snapToObjects="1">
      <p:cViewPr>
        <p:scale>
          <a:sx n="102" d="100"/>
          <a:sy n="102" d="100"/>
        </p:scale>
        <p:origin x="-378" y="60"/>
      </p:cViewPr>
      <p:guideLst>
        <p:guide orient="horz" pos="1287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2B5BE-77F6-6D4C-A714-299BD4D0FE81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ECA0A-637F-AC4C-AE4F-B7DF928A1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2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E819B-3ADA-FC4A-90FC-A871F5BE6C7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11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1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DD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263B6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237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FC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b="0" i="0">
                <a:solidFill>
                  <a:srgbClr val="10192D"/>
                </a:solidFill>
                <a:latin typeface="Roboto Bold"/>
                <a:cs typeface="Roboto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237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C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263B63"/>
                </a:solidFill>
                <a:latin typeface="Roboto Bold"/>
                <a:cs typeface="Roboto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237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C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263B63"/>
                </a:solidFill>
                <a:latin typeface="Roboto Bold"/>
                <a:cs typeface="Roboto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76308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3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DD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263B63"/>
                </a:solidFill>
                <a:latin typeface="Roboto Bold"/>
                <a:cs typeface="Roboto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76308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DDD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2003" y="36588"/>
            <a:ext cx="8612821" cy="519576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263B63"/>
                </a:solidFill>
                <a:latin typeface="Roboto Bold"/>
                <a:cs typeface="Roboto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67237"/>
            <a:ext cx="9144000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0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9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702" r:id="rId3"/>
    <p:sldLayoutId id="2147483703" r:id="rId4"/>
    <p:sldLayoutId id="2147483704" r:id="rId5"/>
    <p:sldLayoutId id="2147483707" r:id="rId6"/>
    <p:sldLayoutId id="2147483708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EtihadAltis-Text"/>
          <a:ea typeface="+mj-ea"/>
          <a:cs typeface="EtihadAltis-Tex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accent2"/>
          </a:solidFill>
          <a:latin typeface="EtihadAltis-Text"/>
          <a:ea typeface="+mn-ea"/>
          <a:cs typeface="EtihadAltis-Text"/>
        </a:defRPr>
      </a:lvl1pPr>
      <a:lvl2pPr marL="361950" indent="-184150" algn="l" defTabSz="457200" rtl="0" eaLnBrk="1" latinLnBrk="0" hangingPunct="1">
        <a:spcBef>
          <a:spcPct val="20000"/>
        </a:spcBef>
        <a:buClr>
          <a:schemeClr val="bg1"/>
        </a:buClr>
        <a:buFont typeface="Wingdings" charset="2"/>
        <a:buChar char="§"/>
        <a:defRPr sz="1600" kern="1200">
          <a:solidFill>
            <a:schemeClr val="tx1"/>
          </a:solidFill>
          <a:latin typeface="EtihadAltis-Text"/>
          <a:ea typeface="+mn-ea"/>
          <a:cs typeface="EtihadAltis-Text"/>
        </a:defRPr>
      </a:lvl2pPr>
      <a:lvl3pPr marL="539750" indent="-1778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-"/>
        <a:defRPr sz="1600" kern="1200">
          <a:solidFill>
            <a:schemeClr val="accent2"/>
          </a:solidFill>
          <a:latin typeface="EtihadAltis-Text"/>
          <a:ea typeface="+mn-ea"/>
          <a:cs typeface="EtihadAltis-Tex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EtihadAltis-Text"/>
          <a:ea typeface="+mn-ea"/>
          <a:cs typeface="EtihadAltis-Tex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EtihadAltis-Text"/>
          <a:ea typeface="+mn-ea"/>
          <a:cs typeface="EtihadAltis-Tex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04682"/>
            <a:ext cx="4029629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263B63"/>
                </a:solidFill>
                <a:latin typeface="Roboto Regular"/>
                <a:cs typeface="Roboto Regular"/>
              </a:rPr>
              <a:t>Добро пожаловать на борт</a:t>
            </a:r>
            <a:endParaRPr lang="en-GB" sz="2400" dirty="0">
              <a:solidFill>
                <a:srgbClr val="263B63"/>
              </a:solidFill>
              <a:latin typeface="Roboto Regular"/>
              <a:cs typeface="Roboto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8831"/>
            <a:ext cx="9144000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1468" y="456425"/>
            <a:ext cx="454627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дня основания нашей компании в 1927 году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Serbia </a:t>
            </a: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лидирующие позиции в области авиаперевозок. </a:t>
            </a:r>
            <a:r>
              <a:rPr lang="ru-RU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октябре 2013 года мы переименовали и обновили компанию, пересмотрев концепцию комфортности перелетов в масштабах всей нашей растущей маршрутной сети.</a:t>
            </a: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en-US" altLang="en-US" sz="12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осуществляем рейсы по </a:t>
            </a:r>
            <a:r>
              <a:rPr lang="ru-RU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</a:t>
            </a: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Европейско-Средиземноморским направлениям из  нашего хаба в  Белградском международном аэропорту «Никола Тесла». </a:t>
            </a:r>
            <a:endParaRPr lang="ru-RU" alt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ru-RU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2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В сотрудничестве с </a:t>
            </a:r>
            <a:r>
              <a:rPr lang="en-US" altLang="en-US" sz="12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Etihad </a:t>
            </a:r>
            <a:r>
              <a:rPr lang="en-US" altLang="en-US" sz="12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Airways </a:t>
            </a:r>
            <a:r>
              <a:rPr lang="ru-RU" altLang="en-US" sz="12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и нашими код-шеринговыми партнерами, мы также предлагаем путешествия </a:t>
            </a:r>
            <a:r>
              <a:rPr lang="ru-RU" altLang="en-US" sz="120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по </a:t>
            </a:r>
            <a:r>
              <a:rPr lang="ru-RU" altLang="en-US" sz="1200" b="1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88</a:t>
            </a:r>
            <a:r>
              <a:rPr lang="ru-RU" altLang="en-US" sz="120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дополнительным международным направлениям по Европе, Азии, Австралии и США.</a:t>
            </a:r>
            <a:endParaRPr lang="en-US" altLang="en-US" sz="12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endParaRPr lang="en-US" altLang="en-US" sz="12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Флот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Serbia</a:t>
            </a: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дооснащен десятью самолетами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Airbus</a:t>
            </a:r>
            <a:r>
              <a:rPr lang="ru-RU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отвечающими нашим новым, современным требованиям к комфорту, предлагающими нашим гостям качественно новые впечатления от путешествия.</a:t>
            </a:r>
          </a:p>
          <a:p>
            <a:pPr algn="just">
              <a:buNone/>
            </a:pPr>
            <a:endParaRPr lang="en-US" altLang="en-US" sz="12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US" altLang="en-US" sz="1200" b="1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 </a:t>
            </a:r>
            <a:r>
              <a:rPr lang="en-US" altLang="en-US" sz="1200" b="1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Serbia. </a:t>
            </a:r>
            <a:r>
              <a:rPr lang="ru-RU" altLang="en-US" sz="1200" b="1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Новые крылья </a:t>
            </a:r>
            <a:r>
              <a:rPr lang="ru-RU" altLang="en-US" sz="1200" b="1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Е</a:t>
            </a:r>
            <a:r>
              <a:rPr lang="ru-RU" altLang="en-US" sz="1200" b="1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вропы</a:t>
            </a:r>
            <a:r>
              <a:rPr lang="en-US" altLang="en-US" sz="1200" b="1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. </a:t>
            </a:r>
            <a:endParaRPr lang="en-US" altLang="en-US" sz="1200" b="1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endParaRPr lang="en-US" sz="1400" dirty="0" smtClean="0">
              <a:solidFill>
                <a:srgbClr val="263B63"/>
              </a:solidFill>
              <a:latin typeface="Roboto Regular"/>
              <a:cs typeface="Roboto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32079"/>
          <a:stretch/>
        </p:blipFill>
        <p:spPr bwMode="auto">
          <a:xfrm>
            <a:off x="0" y="-20782"/>
            <a:ext cx="4278353" cy="459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4421078" y="95905"/>
            <a:ext cx="369146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rgbClr val="263B63"/>
                </a:solidFill>
                <a:latin typeface="Roboto Regular"/>
                <a:cs typeface="Roboto Regular"/>
              </a:rPr>
              <a:t>Представляем </a:t>
            </a:r>
            <a:r>
              <a:rPr lang="en-US" sz="2400" dirty="0" smtClean="0">
                <a:solidFill>
                  <a:srgbClr val="263B63"/>
                </a:solidFill>
                <a:latin typeface="Roboto Regular"/>
                <a:cs typeface="Roboto Regular"/>
              </a:rPr>
              <a:t>Air Serbia</a:t>
            </a:r>
            <a:endParaRPr lang="en-GB" sz="2400" dirty="0">
              <a:solidFill>
                <a:srgbClr val="263B63"/>
              </a:solidFill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934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665" y="237555"/>
            <a:ext cx="4584854" cy="51957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Roboto Bold"/>
              </a:rPr>
              <a:t>Etihad Airways Partners</a:t>
            </a:r>
            <a:r>
              <a:rPr lang="en-US" dirty="0">
                <a:solidFill>
                  <a:srgbClr val="002060"/>
                </a:solidFill>
                <a:latin typeface="Roboto Bold"/>
              </a:rPr>
              <a:t/>
            </a:r>
            <a:br>
              <a:rPr lang="en-US" dirty="0">
                <a:solidFill>
                  <a:srgbClr val="002060"/>
                </a:solidFill>
                <a:latin typeface="Roboto Bold"/>
              </a:rPr>
            </a:br>
            <a:endParaRPr lang="en-US" dirty="0">
              <a:solidFill>
                <a:srgbClr val="002060"/>
              </a:solidFill>
              <a:latin typeface="Roboto Bold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878665" y="760799"/>
            <a:ext cx="495360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В октябре 2014 года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 Serbia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стала членом партнерства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Etihad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Airways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Partners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, которое позволяет авиакомпаниям-единомышленникам предоставить гостям больше возможностей, как за счет широко выбора в расписании рейсов, так и благодаря увеличению льгот по программам лояльности для часто летающих пассажиров.</a:t>
            </a: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endParaRPr lang="en-US" sz="1400" dirty="0" smtClean="0">
              <a:latin typeface="Roboto Bold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Авиакомпании, входящие в партнерство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:  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/>
            </a:r>
            <a:b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</a:b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Etihad Airways, Alitalia, Jet Airways, </a:t>
            </a:r>
            <a:r>
              <a:rPr lang="en-US" altLang="en-US" sz="1400" dirty="0" err="1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airberlin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, </a:t>
            </a:r>
            <a:r>
              <a:rPr lang="en-US" altLang="en-US" sz="1400" dirty="0" err="1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Niki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, Air Serbia,  Air Seychelles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и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Etihad Regional.</a:t>
            </a:r>
          </a:p>
          <a:p>
            <a:pPr>
              <a:buNone/>
            </a:pP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79" y="237555"/>
            <a:ext cx="1750178" cy="39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651510" y="413904"/>
            <a:ext cx="4223211" cy="519576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263B63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Наш растущий флот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4651509" y="837681"/>
            <a:ext cx="4223211" cy="28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Мы стремимся к развитию и модернизации нашего флота, который на данный момент состоит из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1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4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узко фюзеляжных самолетов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Airbus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и шести турбовинтовых судов.</a:t>
            </a: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В июне 2016 года наш флот был пополнен первым самолетом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Airbus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A330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, который сейчас выполняет рейсы между Белградом и Нью Йорком.</a:t>
            </a: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Мы также ожидаем пополнения флота первым из 10 судов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Airbus A320 </a:t>
            </a:r>
            <a:r>
              <a:rPr lang="en-US" altLang="en-US" sz="1400" dirty="0" err="1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Neos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в 2018 году.</a:t>
            </a: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"/>
          <a:stretch/>
        </p:blipFill>
        <p:spPr>
          <a:xfrm>
            <a:off x="0" y="0"/>
            <a:ext cx="4579471" cy="45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175629" y="154116"/>
            <a:ext cx="4223211" cy="519576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263B63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Санкт-Петербург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39721"/>
              </p:ext>
            </p:extLst>
          </p:nvPr>
        </p:nvGraphicFramePr>
        <p:xfrm>
          <a:off x="4166870" y="2191687"/>
          <a:ext cx="4914900" cy="219336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57990"/>
                <a:gridCol w="1080310"/>
                <a:gridCol w="819150"/>
                <a:gridCol w="819150"/>
                <a:gridCol w="819150"/>
                <a:gridCol w="819150"/>
              </a:tblGrid>
              <a:tr h="6009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Номер рейса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Дни недели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Аэропорт вылета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Время вылета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Аэропорт прибытия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</a:rPr>
                        <a:t>Время прибытия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2826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  <a:ea typeface="Calibri" panose="020F0502020204030204" pitchFamily="34" charset="0"/>
                        </a:rPr>
                        <a:t>JU670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Вс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Белград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6:20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Санкт-Петербург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11:00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2826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  <a:ea typeface="Calibri" panose="020F0502020204030204" pitchFamily="34" charset="0"/>
                        </a:rPr>
                        <a:t>JU671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Вс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Санкт-Петербург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11:50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Белград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12:30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361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  <a:ea typeface="Calibri" panose="020F0502020204030204" pitchFamily="34" charset="0"/>
                        </a:rPr>
                        <a:t>JU674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Ср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Белград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17:00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Санкт-Петербург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21:40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  <a:tr h="2826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RS" sz="1100" dirty="0" smtClean="0">
                          <a:solidFill>
                            <a:schemeClr val="bg2"/>
                          </a:solidFill>
                          <a:effectLst/>
                          <a:latin typeface="Roboto Bold"/>
                          <a:ea typeface="Calibri" panose="020F0502020204030204" pitchFamily="34" charset="0"/>
                        </a:rPr>
                        <a:t>JU675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Ср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</a:rPr>
                        <a:t>Санкт-Петербург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2:</a:t>
                      </a:r>
                      <a:r>
                        <a:rPr lang="sr-Latn-RS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30</a:t>
                      </a:r>
                      <a:endParaRPr lang="en-US" sz="1100" dirty="0" smtClean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Белград</a:t>
                      </a: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23</a:t>
                      </a:r>
                      <a:r>
                        <a:rPr lang="ru-RU" sz="1100" dirty="0" smtClean="0">
                          <a:effectLst/>
                          <a:latin typeface="Roboto Bold"/>
                          <a:ea typeface="Calibri" panose="020F0502020204030204" pitchFamily="34" charset="0"/>
                        </a:rPr>
                        <a:t>:10</a:t>
                      </a:r>
                      <a:endParaRPr lang="en-US" sz="1100" dirty="0" smtClean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Roboto Bold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177144" y="673692"/>
            <a:ext cx="4855866" cy="14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С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18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июня 2016 года </a:t>
            </a: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Air </a:t>
            </a:r>
            <a:r>
              <a:rPr lang="en-US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Serbia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 осуществляет регулярное прямое сообщение между Белградом и Санкт-Петербургом.</a:t>
            </a: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Регулярные рейсы в/из Санкт-Петербурга в зимнем сезоне 2016-2017 будут выполняться в период с 21.12.16 по 22.01.2017г. </a:t>
            </a:r>
            <a:r>
              <a:rPr lang="ru-RU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п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о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следующему </a:t>
            </a:r>
            <a:r>
              <a:rPr lang="ru-RU" altLang="en-US" sz="1400" dirty="0" smtClean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расписанию:</a:t>
            </a:r>
            <a:endParaRPr lang="ru-RU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t="9931" r="9225"/>
          <a:stretch/>
        </p:blipFill>
        <p:spPr>
          <a:xfrm>
            <a:off x="11536" y="-9238"/>
            <a:ext cx="4108426" cy="4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745827" y="133692"/>
            <a:ext cx="4223211" cy="519576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263B63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ru-RU" dirty="0" smtClean="0"/>
              <a:t>На борту </a:t>
            </a:r>
            <a:r>
              <a:rPr lang="en-US" dirty="0" smtClean="0"/>
              <a:t>Air Serbia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5968" y="924907"/>
            <a:ext cx="43976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Приоритетом </a:t>
            </a:r>
            <a:r>
              <a:rPr lang="en-US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Serbia</a:t>
            </a:r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обслуживание исключительно высокого качества. Мы стремимся к тому, чтобы обеспечить нашим гостям максимально возможный комфорт во время путешествия.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/>
            <a:r>
              <a:rPr lang="ru-RU" alt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стандарты гостеприимства и обслуживания – это лучшее, что может предложить Сербия.</a:t>
            </a:r>
          </a:p>
          <a:p>
            <a:pPr algn="just">
              <a:buFont typeface="Arial" panose="020B0604020202020204" pitchFamily="34" charset="0"/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1400" dirty="0">
                <a:solidFill>
                  <a:srgbClr val="002060"/>
                </a:solidFill>
                <a:latin typeface="Roboto Bold"/>
                <a:cs typeface="Arial" panose="020B0604020202020204" pitchFamily="34" charset="0"/>
              </a:rPr>
              <a:t> </a:t>
            </a: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75016" y="1089960"/>
            <a:ext cx="4223211" cy="519576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263B63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CAN WE USE A SHOT OF MAJA + 2 OTHER CREW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624" r="23433"/>
          <a:stretch/>
        </p:blipFill>
        <p:spPr>
          <a:xfrm>
            <a:off x="0" y="-1"/>
            <a:ext cx="4746359" cy="4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878665" y="760799"/>
            <a:ext cx="4953608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endParaRPr lang="en-US" altLang="en-US" sz="1400" dirty="0" smtClean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1400" dirty="0">
              <a:solidFill>
                <a:srgbClr val="002060"/>
              </a:solidFill>
              <a:latin typeface="Roboto Bold"/>
              <a:cs typeface="Arial" panose="020B0604020202020204" pitchFamily="34" charset="0"/>
            </a:endParaRPr>
          </a:p>
        </p:txBody>
      </p:sp>
      <p:pic>
        <p:nvPicPr>
          <p:cNvPr id="5" name="AirSerbia Image 45sec ENG FIN-H264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093" y="-28629"/>
            <a:ext cx="9176631" cy="51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Etihad_New_Brand_Colors_2014">
      <a:dk1>
        <a:srgbClr val="1C0010"/>
      </a:dk1>
      <a:lt1>
        <a:srgbClr val="B68116"/>
      </a:lt1>
      <a:dk2>
        <a:srgbClr val="FCFBF3"/>
      </a:dk2>
      <a:lt2>
        <a:srgbClr val="FFFFFE"/>
      </a:lt2>
      <a:accent1>
        <a:srgbClr val="E3B40F"/>
      </a:accent1>
      <a:accent2>
        <a:srgbClr val="3D3430"/>
      </a:accent2>
      <a:accent3>
        <a:srgbClr val="5E0C53"/>
      </a:accent3>
      <a:accent4>
        <a:srgbClr val="4B6C27"/>
      </a:accent4>
      <a:accent5>
        <a:srgbClr val="731624"/>
      </a:accent5>
      <a:accent6>
        <a:srgbClr val="08468A"/>
      </a:accent6>
      <a:hlink>
        <a:srgbClr val="3F150C"/>
      </a:hlink>
      <a:folHlink>
        <a:srgbClr val="E3B40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7796</TotalTime>
  <Words>374</Words>
  <Application>Microsoft Office PowerPoint</Application>
  <PresentationFormat>Экран (16:9)</PresentationFormat>
  <Paragraphs>68</Paragraphs>
  <Slides>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1_Office Theme</vt:lpstr>
      <vt:lpstr>Презентация PowerPoint</vt:lpstr>
      <vt:lpstr>Презентация PowerPoint</vt:lpstr>
      <vt:lpstr>Etihad Airways Partners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DCady</dc:creator>
  <cp:lastModifiedBy>Anzhelika V. Kokina</cp:lastModifiedBy>
  <cp:revision>307</cp:revision>
  <cp:lastPrinted>2016-01-13T10:00:27Z</cp:lastPrinted>
  <dcterms:created xsi:type="dcterms:W3CDTF">2015-12-09T10:15:49Z</dcterms:created>
  <dcterms:modified xsi:type="dcterms:W3CDTF">2016-10-06T18:53:55Z</dcterms:modified>
</cp:coreProperties>
</file>